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76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2" r:id="rId19"/>
    <p:sldId id="268" r:id="rId20"/>
    <p:sldId id="270" r:id="rId21"/>
    <p:sldId id="274" r:id="rId22"/>
    <p:sldId id="27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58262-E621-4028-AD4E-437B4E753553}" v="22" dt="2026-04-01T20:03:57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87187-3A6B-4CC3-8227-93219388804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96CB-5852-4AC7-BDD8-5639E016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D96CB-5852-4AC7-BDD8-5639E0168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D96CB-5852-4AC7-BDD8-5639E01689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D96CB-5852-4AC7-BDD8-5639E0168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72AA-A760-84FB-F3D7-81571E36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4B4D0-89E5-AD47-908D-1FFA1AD3B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A0E42-9DC3-3E96-B714-E1F263B0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B4FC2-EF5B-5F12-9C31-5C7F4FD7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5AED-8BCF-1EF5-30FC-A7A7FCD8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E0BB0-C00E-E0F2-BC09-0FD70148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44776-A744-F121-FE7F-6B3BA200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D90FD-9021-036C-7430-24DF51A7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940B-B0C6-8F92-4460-E6E67CC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EF386-0E99-BA82-D60C-54BCEF39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27225-6B80-4FFE-676A-2EDFBD67C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03C20-1E1A-AF53-BB60-C8BB6779C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B5FB-E804-5851-25CD-0E43253E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8C4F9-349F-38BB-E56C-0FF07CB2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9576A-A895-E17F-F41D-4497EEEB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8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2B6D-9209-094E-4370-B652F0EA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5170F-0B47-E8AC-2C00-F76726D10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26C5-33AC-6DF0-3530-2087566A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8919E-1B7C-CF16-6063-CAF95D9E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A2F89-53F6-BC6C-96BE-BFAEADAF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2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3034-D0A7-9118-62E4-E49CEDE9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E411F-BB5B-9743-8D0A-43C1C6F7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A7429-5472-77B5-666F-16FB146C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C8986-3D19-0BDE-6A82-61B68F86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C885-A935-6267-BA30-A3195453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4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FA88-2B08-64DD-70E3-B7BEEE93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8061-2BEC-00D9-E2F5-A6AB6096B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8C31D-6F68-4305-2CA9-9F81C8E37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A715A-B409-D55F-5D1C-FBD4CE9E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4302B-5979-F1D6-D2EC-701CCDDA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D3269-86BA-140F-EB74-6E60D686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5867-5171-3CB7-FB1A-06399F63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FE4EF-3AAF-2073-542A-AB72A3598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66394-BC8F-EF2D-E439-B843F129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8B67A-D0C1-9C05-B88C-C629CB588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0C53E-BA4B-5CE5-FD26-B65ACB459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1F96F-07B1-9639-7BE0-2BA52921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56692-177F-2B5A-C93C-79FB5936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7C56E-00A2-3F79-A1C8-35F0989B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C99F-B6D0-09CE-4662-5B12E974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70B1D-A17C-6110-9E85-7B997F1A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44F1-D73A-A180-B351-39DDC5A2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21650-66EC-664A-9A3C-AB138F9E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20B85-B18B-006B-F94D-A03FA862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162B9-07CF-AFED-CD6C-C4150DD3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988E4-9145-E3DE-B8C3-4B619F90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8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C875-04EF-6465-BC41-D7F6D8F8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F56BE-33DB-753B-7FE9-6C80B257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58A07-1885-1978-A75D-FE45A2078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42BA7-D601-8F3B-06A8-30A59257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9CC90-750B-E710-33D0-A02FB334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6DF6D-C873-8742-B281-CF735674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F98E-E03B-777D-99A8-6DD98002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64964-5C72-D6F7-21AD-9F02B6D64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E6E31-F31C-DBC1-BEDC-C3654FA9D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CA7F4-5050-7190-5686-798E1F38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77B8C-1475-B386-15F3-2EA842B0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3F4E3-9E06-EEC3-F115-58FE9437B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B2B1F-BA9B-A4AC-1B5C-A67054B6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25BF3-F11A-9314-BFC0-004FC583A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340ED-B7D2-EC3E-CEEE-4547B1478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132D9E-BF37-4AAB-83C4-D67485A45C8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ED90-B59E-55A2-74CA-121D4AF40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9DD9-5398-8AFD-E3E5-BAD51A3C4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3F43D7-40A5-4445-B9C3-876D03CFB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7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3968-CE3C-0502-7F04-F61A32C17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291" y="658367"/>
            <a:ext cx="9709709" cy="1658213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Assessing the Effect of Protein Structure on Amino Acid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9A036-98F2-42F4-1A09-B83E9A3B9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3044"/>
            <a:ext cx="9144000" cy="3644799"/>
          </a:xfrm>
        </p:spPr>
        <p:txBody>
          <a:bodyPr>
            <a:normAutofit/>
          </a:bodyPr>
          <a:lstStyle/>
          <a:p>
            <a:r>
              <a:rPr lang="en-US" sz="4000" dirty="0"/>
              <a:t>Peter Goodman</a:t>
            </a:r>
            <a:r>
              <a:rPr lang="en-US" sz="4000" baseline="30000" dirty="0"/>
              <a:t>1</a:t>
            </a:r>
            <a:endParaRPr lang="en-US" sz="4000" dirty="0"/>
          </a:p>
          <a:p>
            <a:r>
              <a:rPr lang="en-US" sz="3200" dirty="0"/>
              <a:t>Mentored by Dr. Joanna Masel</a:t>
            </a:r>
            <a:r>
              <a:rPr lang="en-US" sz="3200" baseline="30000" dirty="0"/>
              <a:t>2</a:t>
            </a:r>
            <a:endParaRPr lang="en-US" sz="3200" dirty="0"/>
          </a:p>
          <a:p>
            <a:r>
              <a:rPr lang="en-US" sz="3200" dirty="0"/>
              <a:t>University of Arizona</a:t>
            </a:r>
          </a:p>
          <a:p>
            <a:endParaRPr lang="en-US" sz="3600" dirty="0"/>
          </a:p>
          <a:p>
            <a:r>
              <a:rPr lang="en-US" sz="3200" dirty="0"/>
              <a:t>AZSGC Symposium - April 18, 2026</a:t>
            </a:r>
          </a:p>
          <a:p>
            <a:endParaRPr lang="en-US" sz="1000" dirty="0"/>
          </a:p>
          <a:p>
            <a:r>
              <a:rPr lang="en-US" sz="2000" dirty="0"/>
              <a:t>Statistics &amp; Data Science</a:t>
            </a:r>
            <a:r>
              <a:rPr lang="en-US" sz="2000" baseline="30000" dirty="0"/>
              <a:t>1 </a:t>
            </a:r>
            <a:r>
              <a:rPr lang="en-US" sz="2000" dirty="0"/>
              <a:t>Department of Ecology &amp; Evolutionary Biology</a:t>
            </a:r>
            <a:r>
              <a:rPr lang="en-US" sz="2000" baseline="30000" dirty="0"/>
              <a:t>2</a:t>
            </a:r>
            <a:endParaRPr lang="en-US" sz="2000" dirty="0"/>
          </a:p>
          <a:p>
            <a:endParaRPr lang="en-US" sz="3600" dirty="0"/>
          </a:p>
        </p:txBody>
      </p:sp>
      <p:pic>
        <p:nvPicPr>
          <p:cNvPr id="1027" name="Picture 3" descr="Arizona NASA Vertical Text">
            <a:extLst>
              <a:ext uri="{FF2B5EF4-FFF2-40B4-BE49-F238E27FC236}">
                <a16:creationId xmlns:a16="http://schemas.microsoft.com/office/drawing/2014/main" id="{CEE5FC06-9136-F8E1-CC14-853DC197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634" y="4528108"/>
            <a:ext cx="1547831" cy="20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ASA Insignia Color">
            <a:extLst>
              <a:ext uri="{FF2B5EF4-FFF2-40B4-BE49-F238E27FC236}">
                <a16:creationId xmlns:a16="http://schemas.microsoft.com/office/drawing/2014/main" id="{1A205E77-884B-4860-4978-DDF7C14C4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4"/>
          <a:stretch>
            <a:fillRect/>
          </a:stretch>
        </p:blipFill>
        <p:spPr bwMode="auto">
          <a:xfrm>
            <a:off x="205778" y="4799886"/>
            <a:ext cx="2084661" cy="17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A142-01D3-DB56-4A57-E60D7549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17" y="317039"/>
            <a:ext cx="11726265" cy="72302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Exchangeabilities match expectation based on biological understanding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B06F9F-3CA9-3B46-BB66-55B86BA7153A}"/>
              </a:ext>
            </a:extLst>
          </p:cNvPr>
          <p:cNvGrpSpPr/>
          <p:nvPr/>
        </p:nvGrpSpPr>
        <p:grpSpPr>
          <a:xfrm>
            <a:off x="651053" y="1133725"/>
            <a:ext cx="10760659" cy="4967152"/>
            <a:chOff x="248717" y="1111779"/>
            <a:chExt cx="11689098" cy="56156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F6063A-F226-A454-EA34-D81D271284A7}"/>
                </a:ext>
              </a:extLst>
            </p:cNvPr>
            <p:cNvGrpSpPr/>
            <p:nvPr/>
          </p:nvGrpSpPr>
          <p:grpSpPr>
            <a:xfrm>
              <a:off x="248717" y="1111779"/>
              <a:ext cx="5760732" cy="5615614"/>
              <a:chOff x="167634" y="556591"/>
              <a:chExt cx="5760732" cy="5615614"/>
            </a:xfrm>
          </p:grpSpPr>
          <p:pic>
            <p:nvPicPr>
              <p:cNvPr id="8" name="Picture 7" descr="A diagram of red and blue dots&#10;&#10;AI-generated content may be incorrect.">
                <a:extLst>
                  <a:ext uri="{FF2B5EF4-FFF2-40B4-BE49-F238E27FC236}">
                    <a16:creationId xmlns:a16="http://schemas.microsoft.com/office/drawing/2014/main" id="{2FA92638-F854-BAAF-32EF-22409D34AD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34" y="685794"/>
                <a:ext cx="5760732" cy="5486411"/>
              </a:xfrm>
              <a:prstGeom prst="rect">
                <a:avLst/>
              </a:prstGeom>
            </p:spPr>
          </p:pic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F32F1C30-7C88-CE91-5C7A-B1591CCEAAB6}"/>
                  </a:ext>
                </a:extLst>
              </p:cNvPr>
              <p:cNvSpPr txBox="1"/>
              <p:nvPr/>
            </p:nvSpPr>
            <p:spPr>
              <a:xfrm>
                <a:off x="655983" y="556591"/>
                <a:ext cx="424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A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E1D48C-6C72-E8AF-010A-D4EA6F388536}"/>
                </a:ext>
              </a:extLst>
            </p:cNvPr>
            <p:cNvGrpSpPr/>
            <p:nvPr/>
          </p:nvGrpSpPr>
          <p:grpSpPr>
            <a:xfrm>
              <a:off x="6177083" y="1115085"/>
              <a:ext cx="5760732" cy="5612307"/>
              <a:chOff x="6096000" y="559897"/>
              <a:chExt cx="5760732" cy="5612307"/>
            </a:xfrm>
          </p:grpSpPr>
          <p:pic>
            <p:nvPicPr>
              <p:cNvPr id="6" name="Picture 5" descr="A graph of a number of black dots&#10;&#10;AI-generated content may be incorrect.">
                <a:extLst>
                  <a:ext uri="{FF2B5EF4-FFF2-40B4-BE49-F238E27FC236}">
                    <a16:creationId xmlns:a16="http://schemas.microsoft.com/office/drawing/2014/main" id="{B183DDC4-12B2-B511-5F29-E9C68C645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85793"/>
                <a:ext cx="5760732" cy="5486411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1C68FF-F68D-C41E-8A71-1484A44AC062}"/>
                  </a:ext>
                </a:extLst>
              </p:cNvPr>
              <p:cNvSpPr txBox="1"/>
              <p:nvPr/>
            </p:nvSpPr>
            <p:spPr>
              <a:xfrm>
                <a:off x="6467061" y="559897"/>
                <a:ext cx="424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/>
                  <a:t>B</a:t>
                </a: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3BB0A88-9CDD-ACF9-9952-87991C60943D}"/>
              </a:ext>
            </a:extLst>
          </p:cNvPr>
          <p:cNvSpPr txBox="1">
            <a:spLocks/>
          </p:cNvSpPr>
          <p:nvPr/>
        </p:nvSpPr>
        <p:spPr>
          <a:xfrm>
            <a:off x="374646" y="6100876"/>
            <a:ext cx="11726265" cy="723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Amino Acids differ in Volume (Size) </a:t>
            </a:r>
            <a:r>
              <a:rPr lang="en-US" sz="2000" dirty="0">
                <a:sym typeface="Wingdings" panose="05000000000000000000" pitchFamily="2" charset="2"/>
              </a:rPr>
              <a:t> Minimal volume change during a substitution is preferred to maintain structural integrity, with a stronger effect on buried residues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66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C884-D604-D678-D854-C1949AEB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 Structurally Aware Models Improve Fit?</a:t>
            </a:r>
          </a:p>
        </p:txBody>
      </p:sp>
    </p:spTree>
    <p:extLst>
      <p:ext uri="{BB962C8B-B14F-4D97-AF65-F5344CB8AC3E}">
        <p14:creationId xmlns:p14="http://schemas.microsoft.com/office/powerpoint/2010/main" val="365432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94A90-B20F-5755-76F6-E89214CF4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Partitioned Model </a:t>
            </a:r>
            <a:r>
              <a:rPr lang="en-US" sz="4400" dirty="0"/>
              <a:t>(Protein Structure Based) performed </a:t>
            </a:r>
            <a:r>
              <a:rPr lang="en-US" sz="4400" b="1" dirty="0"/>
              <a:t>Better</a:t>
            </a:r>
            <a:r>
              <a:rPr lang="en-US" sz="4400" dirty="0"/>
              <a:t> in ~78% of Test MSAs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dirty="0"/>
              <a:t>(3954 vs 1132)</a:t>
            </a:r>
          </a:p>
        </p:txBody>
      </p:sp>
    </p:spTree>
    <p:extLst>
      <p:ext uri="{BB962C8B-B14F-4D97-AF65-F5344CB8AC3E}">
        <p14:creationId xmlns:p14="http://schemas.microsoft.com/office/powerpoint/2010/main" val="59039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1A26-99B8-83DE-890F-06DE161A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 Structurally Aware Partition Models Improve Phylogenetic Inference?</a:t>
            </a:r>
          </a:p>
        </p:txBody>
      </p:sp>
    </p:spTree>
    <p:extLst>
      <p:ext uri="{BB962C8B-B14F-4D97-AF65-F5344CB8AC3E}">
        <p14:creationId xmlns:p14="http://schemas.microsoft.com/office/powerpoint/2010/main" val="400939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E5EF-71DE-F6C0-3D80-B6099229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269591"/>
          </a:xfrm>
        </p:spPr>
        <p:txBody>
          <a:bodyPr>
            <a:normAutofit/>
          </a:bodyPr>
          <a:lstStyle/>
          <a:p>
            <a:r>
              <a:rPr lang="en-US" sz="3600" dirty="0"/>
              <a:t>What does it mean to </a:t>
            </a:r>
            <a:r>
              <a:rPr lang="en-US" sz="3600" b="1" dirty="0"/>
              <a:t>“Improve”</a:t>
            </a:r>
            <a:r>
              <a:rPr lang="en-US" sz="3600" dirty="0"/>
              <a:t> inference?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Species Tree = Phylogenetic Tree for a set of species inferred using ALL the available genetic data (MSAs)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Gene Tree = Phylogenetic Tree inferred using a single gene (MSA)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Gene Tree closer to Species Tree </a:t>
            </a:r>
            <a:r>
              <a:rPr lang="en-US" sz="3600" dirty="0">
                <a:sym typeface="Wingdings" panose="05000000000000000000" pitchFamily="2" charset="2"/>
              </a:rPr>
              <a:t> Better Gene Tree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594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volution's Hypothetical Last Universal Common Ancestor | The Institute for  Creation Research">
            <a:extLst>
              <a:ext uri="{FF2B5EF4-FFF2-40B4-BE49-F238E27FC236}">
                <a16:creationId xmlns:a16="http://schemas.microsoft.com/office/drawing/2014/main" id="{728F5A3A-BB87-AA35-2880-92375946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3" y="1912821"/>
            <a:ext cx="6824803" cy="45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AD0B0E-31BB-82EE-D83D-A16696C48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17" y="972420"/>
            <a:ext cx="4236318" cy="54902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27A0A0-13DF-9F8A-3DB3-D5A8785A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591" y="395311"/>
            <a:ext cx="515718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Gene Trees?</a:t>
            </a:r>
          </a:p>
        </p:txBody>
      </p:sp>
    </p:spTree>
    <p:extLst>
      <p:ext uri="{BB962C8B-B14F-4D97-AF65-F5344CB8AC3E}">
        <p14:creationId xmlns:p14="http://schemas.microsoft.com/office/powerpoint/2010/main" val="30351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graph of a tree&#10;&#10;AI-generated content may be incorrect.">
            <a:extLst>
              <a:ext uri="{FF2B5EF4-FFF2-40B4-BE49-F238E27FC236}">
                <a16:creationId xmlns:a16="http://schemas.microsoft.com/office/drawing/2014/main" id="{7CC932D6-D8D9-538C-3DC7-0E69E07F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32" y="950976"/>
            <a:ext cx="6214681" cy="590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87514-9672-2FBC-6BE2-3FF1EDC9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5" y="147377"/>
            <a:ext cx="11827815" cy="75239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Do Structurally Aware Partition Models Improve Phylogenetic Inference? - </a:t>
            </a:r>
            <a:r>
              <a:rPr lang="en-US" sz="2800" b="1" dirty="0"/>
              <a:t>No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5F7170-8CEC-46EC-9F92-AF700C0CA886}"/>
              </a:ext>
            </a:extLst>
          </p:cNvPr>
          <p:cNvSpPr txBox="1">
            <a:spLocks/>
          </p:cNvSpPr>
          <p:nvPr/>
        </p:nvSpPr>
        <p:spPr>
          <a:xfrm>
            <a:off x="567395" y="1585570"/>
            <a:ext cx="3243682" cy="3686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dirty="0"/>
              <a:t>Percent of genes where partition model performed better/worse</a:t>
            </a:r>
          </a:p>
        </p:txBody>
      </p:sp>
    </p:spTree>
    <p:extLst>
      <p:ext uri="{BB962C8B-B14F-4D97-AF65-F5344CB8AC3E}">
        <p14:creationId xmlns:p14="http://schemas.microsoft.com/office/powerpoint/2010/main" val="371860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6B87441-68E0-9EB7-F81B-FEBB89CF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9" y="1745836"/>
            <a:ext cx="5196291" cy="49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EBA11D9-F145-901B-F2F0-FAF3D484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55" y="1745836"/>
            <a:ext cx="5196291" cy="49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04E58F-0B79-2DD9-7A94-E2ADAC693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09" y="24495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does worsen gene tree inference? – Randomly removing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014B8D-9FA8-03F6-C5E3-59DE12FFBE4C}"/>
              </a:ext>
            </a:extLst>
          </p:cNvPr>
          <p:cNvSpPr txBox="1"/>
          <p:nvPr/>
        </p:nvSpPr>
        <p:spPr>
          <a:xfrm>
            <a:off x="8898841" y="6303916"/>
            <a:ext cx="23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8050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27D9-9B28-81B7-560A-8F6538AD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1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Improves Gene Tree Inference? – Cleaning our Data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629EE18-983E-F82A-29DD-2B728881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69" y="1480508"/>
            <a:ext cx="7527059" cy="42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8460396-CD36-1EF4-AD68-708541630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5734027"/>
            <a:ext cx="6877050" cy="11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0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A0AF-71F5-BDD4-BE32-A87B258A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1F5A-712B-528D-C505-9DACE7DF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16518" cy="4667250"/>
          </a:xfrm>
        </p:spPr>
        <p:txBody>
          <a:bodyPr>
            <a:normAutofit/>
          </a:bodyPr>
          <a:lstStyle/>
          <a:p>
            <a:r>
              <a:rPr lang="en-US" dirty="0"/>
              <a:t>Dr. Joanna Masel &amp; the Rest of the Masel Lab</a:t>
            </a:r>
          </a:p>
          <a:p>
            <a:pPr lvl="1"/>
            <a:r>
              <a:rPr lang="en-US" dirty="0"/>
              <a:t>Andrew Wheeler</a:t>
            </a:r>
          </a:p>
          <a:p>
            <a:pPr lvl="1"/>
            <a:r>
              <a:rPr lang="en-US" dirty="0"/>
              <a:t>Eris Peto</a:t>
            </a:r>
          </a:p>
          <a:p>
            <a:r>
              <a:rPr lang="en-US" dirty="0"/>
              <a:t>Drs. Minh Bui, Rob Lanfear, and Gavin Hutley – Australian National University</a:t>
            </a:r>
          </a:p>
          <a:p>
            <a:r>
              <a:rPr lang="en-US" dirty="0"/>
              <a:t>The University of Arizona Space Grant Team</a:t>
            </a:r>
          </a:p>
          <a:p>
            <a:pPr lvl="1"/>
            <a:r>
              <a:rPr lang="en-US" dirty="0"/>
              <a:t>Michelle Coe, Dr. Collins, Dr. Shirley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Supported in part through the Arizona NASA Space Grant Consortium, Cooperative Agreement </a:t>
            </a:r>
            <a:r>
              <a:rPr lang="en-US" sz="2000" b="1" dirty="0"/>
              <a:t>80NSSC25M7084</a:t>
            </a:r>
            <a:endParaRPr lang="en-US" sz="2000" dirty="0"/>
          </a:p>
        </p:txBody>
      </p:sp>
      <p:pic>
        <p:nvPicPr>
          <p:cNvPr id="4" name="Picture 5" descr="NASA Insignia Color">
            <a:extLst>
              <a:ext uri="{FF2B5EF4-FFF2-40B4-BE49-F238E27FC236}">
                <a16:creationId xmlns:a16="http://schemas.microsoft.com/office/drawing/2014/main" id="{9F3AEE59-7748-6EAE-5837-E60A48ED8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4"/>
          <a:stretch>
            <a:fillRect/>
          </a:stretch>
        </p:blipFill>
        <p:spPr bwMode="auto">
          <a:xfrm>
            <a:off x="9847212" y="308353"/>
            <a:ext cx="2084661" cy="17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rizona NASA Vertical Text">
            <a:extLst>
              <a:ext uri="{FF2B5EF4-FFF2-40B4-BE49-F238E27FC236}">
                <a16:creationId xmlns:a16="http://schemas.microsoft.com/office/drawing/2014/main" id="{41037CB3-881B-D8D9-54C5-ABE98809B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564" y="2242214"/>
            <a:ext cx="1777956" cy="237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rizona Wildcats Logo and symbol, meaning, history, PNG, brand">
            <a:extLst>
              <a:ext uri="{FF2B5EF4-FFF2-40B4-BE49-F238E27FC236}">
                <a16:creationId xmlns:a16="http://schemas.microsoft.com/office/drawing/2014/main" id="{40536596-93A0-A2A3-0D6B-0F664FCA7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r="14391"/>
          <a:stretch>
            <a:fillRect/>
          </a:stretch>
        </p:blipFill>
        <p:spPr bwMode="auto">
          <a:xfrm>
            <a:off x="9691057" y="4755070"/>
            <a:ext cx="2396970" cy="20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4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EE8B-4C9D-7994-ED47-353BA8C8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378F6-EA5E-7CE1-0EAD-9CE62AAB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309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Chains of Amino Acids</a:t>
            </a:r>
          </a:p>
          <a:p>
            <a:r>
              <a:rPr lang="en-US" sz="3600" dirty="0"/>
              <a:t>Folded into shapes (structure)</a:t>
            </a:r>
          </a:p>
          <a:p>
            <a:r>
              <a:rPr lang="en-US" sz="3600" dirty="0"/>
              <a:t>DNA codes for proteins</a:t>
            </a:r>
          </a:p>
        </p:txBody>
      </p:sp>
      <p:pic>
        <p:nvPicPr>
          <p:cNvPr id="4" name="Picture 3" descr="A diagram of a structure&#10;&#10;Description automatically generated">
            <a:extLst>
              <a:ext uri="{FF2B5EF4-FFF2-40B4-BE49-F238E27FC236}">
                <a16:creationId xmlns:a16="http://schemas.microsoft.com/office/drawing/2014/main" id="{2B24DA27-F691-5FB4-F24C-7B10631FF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38" y="681037"/>
            <a:ext cx="6930702" cy="56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389A-5E15-CCE6-A356-AA327EAB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909" y="1986949"/>
            <a:ext cx="6246181" cy="2884102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1164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9474-F946-6EAF-C65D-C727FCEA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C8793-93B7-AD15-EA0A-AFA55E98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4427" cy="4728794"/>
          </a:xfrm>
        </p:spPr>
        <p:txBody>
          <a:bodyPr>
            <a:normAutofit/>
          </a:bodyPr>
          <a:lstStyle/>
          <a:p>
            <a:r>
              <a:rPr lang="en-US" dirty="0"/>
              <a:t>How often does one element of genetic code “substitute” for another?</a:t>
            </a:r>
          </a:p>
          <a:p>
            <a:r>
              <a:rPr lang="en-US" dirty="0"/>
              <a:t>20 Amino Acids in the Genetic Code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Q (Rate Matrix)</a:t>
            </a:r>
          </a:p>
          <a:p>
            <a:pPr lvl="1"/>
            <a:r>
              <a:rPr lang="en-US" dirty="0"/>
              <a:t>20x20</a:t>
            </a:r>
          </a:p>
          <a:p>
            <a:pPr lvl="1"/>
            <a:r>
              <a:rPr lang="en-US" dirty="0"/>
              <a:t>How often does an Arginine evolve into a Lysine,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A631-1F91-D5E0-4B94-2DBA3658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00410"/>
            <a:ext cx="5707486" cy="2367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81B5A-6CB9-7D54-2CFA-564E2FED3225}"/>
              </a:ext>
            </a:extLst>
          </p:cNvPr>
          <p:cNvSpPr txBox="1"/>
          <p:nvPr/>
        </p:nvSpPr>
        <p:spPr>
          <a:xfrm>
            <a:off x="5932627" y="5003212"/>
            <a:ext cx="60972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Used to infer phylogenetic trees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Better model, more accurate tree?</a:t>
            </a:r>
          </a:p>
        </p:txBody>
      </p:sp>
    </p:spTree>
    <p:extLst>
      <p:ext uri="{BB962C8B-B14F-4D97-AF65-F5344CB8AC3E}">
        <p14:creationId xmlns:p14="http://schemas.microsoft.com/office/powerpoint/2010/main" val="377241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07A5-DF06-D087-FD1A-B1F77DE1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infer a Substitution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F3D47-6A96-61D8-40A4-B6FB09D8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115"/>
            <a:ext cx="10515600" cy="4351338"/>
          </a:xfrm>
        </p:spPr>
        <p:txBody>
          <a:bodyPr/>
          <a:lstStyle/>
          <a:p>
            <a:r>
              <a:rPr lang="en-US" dirty="0"/>
              <a:t>MSA = Multiple Sequence Alignment</a:t>
            </a:r>
          </a:p>
          <a:p>
            <a:pPr lvl="1"/>
            <a:r>
              <a:rPr lang="en-US" dirty="0"/>
              <a:t>Align the same gene across multiple species</a:t>
            </a:r>
          </a:p>
          <a:p>
            <a:r>
              <a:rPr lang="en-US" dirty="0"/>
              <a:t>Initial methods involved counting the times a substitution was present</a:t>
            </a:r>
          </a:p>
          <a:p>
            <a:r>
              <a:rPr lang="en-US" dirty="0"/>
              <a:t>Currently, we use maximum likelihood estimation</a:t>
            </a:r>
          </a:p>
        </p:txBody>
      </p:sp>
      <p:pic>
        <p:nvPicPr>
          <p:cNvPr id="1026" name="Picture 2" descr="Multiple Sequence Alignment (DNA) | BioRender Science Templates">
            <a:extLst>
              <a:ext uri="{FF2B5EF4-FFF2-40B4-BE49-F238E27FC236}">
                <a16:creationId xmlns:a16="http://schemas.microsoft.com/office/drawing/2014/main" id="{F3D9AA8B-E5F2-CF43-1BDC-FDDE53666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7" b="18253"/>
          <a:stretch>
            <a:fillRect/>
          </a:stretch>
        </p:blipFill>
        <p:spPr bwMode="auto">
          <a:xfrm>
            <a:off x="1290961" y="3979986"/>
            <a:ext cx="9393495" cy="26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3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C218FB-1BEA-FD6D-DDDA-E2E6EA62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to apply Protein Structure to Substitution Models?</a:t>
            </a:r>
          </a:p>
        </p:txBody>
      </p:sp>
    </p:spTree>
    <p:extLst>
      <p:ext uri="{BB962C8B-B14F-4D97-AF65-F5344CB8AC3E}">
        <p14:creationId xmlns:p14="http://schemas.microsoft.com/office/powerpoint/2010/main" val="61234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68FA-7D53-8D52-FAF4-12498664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E916-123E-D513-6DDB-28C2C569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70" y="1708698"/>
            <a:ext cx="5218079" cy="91984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Common practice to apply one Q matrix to one MSA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9413B0-D773-89FB-D443-7A9B4ECFCD4C}"/>
              </a:ext>
            </a:extLst>
          </p:cNvPr>
          <p:cNvGrpSpPr/>
          <p:nvPr/>
        </p:nvGrpSpPr>
        <p:grpSpPr>
          <a:xfrm>
            <a:off x="849028" y="2644795"/>
            <a:ext cx="3924622" cy="3983847"/>
            <a:chOff x="6417500" y="-156643"/>
            <a:chExt cx="3717200" cy="353715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DA82A82-483B-7CDE-9C75-42B41C2EB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63" t="33479" r="58334" b="6374"/>
            <a:stretch>
              <a:fillRect/>
            </a:stretch>
          </p:blipFill>
          <p:spPr>
            <a:xfrm>
              <a:off x="6417500" y="539632"/>
              <a:ext cx="3717200" cy="17029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10455A-F4C9-C347-2048-D5A0C54054C2}"/>
                    </a:ext>
                  </a:extLst>
                </p:cNvPr>
                <p:cNvSpPr txBox="1"/>
                <p:nvPr/>
              </p:nvSpPr>
              <p:spPr>
                <a:xfrm>
                  <a:off x="8276100" y="2734177"/>
                  <a:ext cx="7454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110455A-F4C9-C347-2048-D5A0C54054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6100" y="2734177"/>
                  <a:ext cx="745435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C1BC846-CFA1-B9FF-E6BC-10B8792D0A81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8645460" y="2242537"/>
              <a:ext cx="3359" cy="4916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59ABD9E1-4CBC-90DA-E3E1-A71F7D3D956B}"/>
                </a:ext>
              </a:extLst>
            </p:cNvPr>
            <p:cNvSpPr txBox="1">
              <a:spLocks/>
            </p:cNvSpPr>
            <p:nvPr/>
          </p:nvSpPr>
          <p:spPr>
            <a:xfrm>
              <a:off x="6898145" y="-156643"/>
              <a:ext cx="3127858" cy="743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/>
                <a:t>Standard Method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9B733F-6BEF-AA6D-3653-FA6DA86FFE77}"/>
              </a:ext>
            </a:extLst>
          </p:cNvPr>
          <p:cNvGrpSpPr/>
          <p:nvPr/>
        </p:nvGrpSpPr>
        <p:grpSpPr>
          <a:xfrm>
            <a:off x="6581905" y="2691735"/>
            <a:ext cx="4658138" cy="3882016"/>
            <a:chOff x="6391710" y="2610859"/>
            <a:chExt cx="4658138" cy="38820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EA33E-8077-A743-884A-1A702721B4D8}"/>
                </a:ext>
              </a:extLst>
            </p:cNvPr>
            <p:cNvGrpSpPr/>
            <p:nvPr/>
          </p:nvGrpSpPr>
          <p:grpSpPr>
            <a:xfrm>
              <a:off x="6391710" y="3476417"/>
              <a:ext cx="4658138" cy="3016458"/>
              <a:chOff x="6911009" y="2908852"/>
              <a:chExt cx="4658138" cy="301645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9DB0172-1B7C-D293-7BE2-54877DDE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263" t="33479" r="58334" b="6374"/>
              <a:stretch>
                <a:fillRect/>
              </a:stretch>
            </p:blipFill>
            <p:spPr>
              <a:xfrm>
                <a:off x="6911009" y="2908852"/>
                <a:ext cx="3717200" cy="1702905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68798D-E4CA-91D5-C2DD-23DCE74345FA}"/>
                  </a:ext>
                </a:extLst>
              </p:cNvPr>
              <p:cNvSpPr/>
              <p:nvPr/>
            </p:nvSpPr>
            <p:spPr>
              <a:xfrm>
                <a:off x="8481391" y="2908852"/>
                <a:ext cx="861392" cy="1702905"/>
              </a:xfrm>
              <a:prstGeom prst="rect">
                <a:avLst/>
              </a:prstGeom>
              <a:solidFill>
                <a:srgbClr val="46B1E1">
                  <a:alpha val="3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5CC64F-B47D-8526-CB5F-42452CC4C5DB}"/>
                  </a:ext>
                </a:extLst>
              </p:cNvPr>
              <p:cNvSpPr/>
              <p:nvPr/>
            </p:nvSpPr>
            <p:spPr>
              <a:xfrm>
                <a:off x="9342783" y="2908852"/>
                <a:ext cx="861392" cy="1702905"/>
              </a:xfrm>
              <a:prstGeom prst="rect">
                <a:avLst/>
              </a:prstGeom>
              <a:solidFill>
                <a:srgbClr val="196B24">
                  <a:alpha val="3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FB79CA-C5D6-AF1C-0E75-55E62E4B5EC7}"/>
                  </a:ext>
                </a:extLst>
              </p:cNvPr>
              <p:cNvSpPr/>
              <p:nvPr/>
            </p:nvSpPr>
            <p:spPr>
              <a:xfrm>
                <a:off x="10197513" y="2908852"/>
                <a:ext cx="430696" cy="1702905"/>
              </a:xfrm>
              <a:prstGeom prst="rect">
                <a:avLst/>
              </a:prstGeom>
              <a:solidFill>
                <a:srgbClr val="78206E">
                  <a:alpha val="30196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CA132FE-38CE-B2A9-6D3E-5BBE2ABE98B1}"/>
                      </a:ext>
                    </a:extLst>
                  </p:cNvPr>
                  <p:cNvSpPr txBox="1"/>
                  <p:nvPr/>
                </p:nvSpPr>
                <p:spPr>
                  <a:xfrm>
                    <a:off x="7477538" y="5227983"/>
                    <a:ext cx="74543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CA132FE-38CE-B2A9-6D3E-5BBE2ABE98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7538" y="5227983"/>
                    <a:ext cx="745435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B468B61-EA4D-02EB-1125-89DA09649152}"/>
                      </a:ext>
                    </a:extLst>
                  </p:cNvPr>
                  <p:cNvSpPr txBox="1"/>
                  <p:nvPr/>
                </p:nvSpPr>
                <p:spPr>
                  <a:xfrm>
                    <a:off x="9231793" y="5278979"/>
                    <a:ext cx="74543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60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B468B61-EA4D-02EB-1125-89DA096491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31793" y="5278979"/>
                    <a:ext cx="745435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38F475D-80BB-B992-80A9-C1FC32EB68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823712" y="5278978"/>
                    <a:ext cx="74543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360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738F475D-80BB-B992-80A9-C1FC32EB6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23712" y="5278978"/>
                    <a:ext cx="745435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32568BA-9A44-42EE-F154-14A27ADB14B4}"/>
                  </a:ext>
                </a:extLst>
              </p:cNvPr>
              <p:cNvCxnSpPr>
                <a:cxnSpLocks/>
                <a:stCxn id="10" idx="0"/>
                <a:endCxn id="7" idx="2"/>
              </p:cNvCxnSpPr>
              <p:nvPr/>
            </p:nvCxnSpPr>
            <p:spPr>
              <a:xfrm flipV="1">
                <a:off x="7850256" y="4611757"/>
                <a:ext cx="1061831" cy="61622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EFB8357-3156-D4BC-F054-BC90C270E0A9}"/>
                  </a:ext>
                </a:extLst>
              </p:cNvPr>
              <p:cNvCxnSpPr>
                <a:cxnSpLocks/>
                <a:stCxn id="11" idx="0"/>
                <a:endCxn id="8" idx="2"/>
              </p:cNvCxnSpPr>
              <p:nvPr/>
            </p:nvCxnSpPr>
            <p:spPr>
              <a:xfrm flipV="1">
                <a:off x="9604511" y="4611757"/>
                <a:ext cx="168968" cy="66722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17A5CAA-9DE7-73A5-71FD-34F254C95012}"/>
                  </a:ext>
                </a:extLst>
              </p:cNvPr>
              <p:cNvCxnSpPr>
                <a:cxnSpLocks/>
                <a:stCxn id="12" idx="0"/>
                <a:endCxn id="9" idx="2"/>
              </p:cNvCxnSpPr>
              <p:nvPr/>
            </p:nvCxnSpPr>
            <p:spPr>
              <a:xfrm flipH="1" flipV="1">
                <a:off x="10412861" y="4611757"/>
                <a:ext cx="783569" cy="66722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D7D986FA-A3A3-0B85-A8B5-AA67DFC8A135}"/>
                </a:ext>
              </a:extLst>
            </p:cNvPr>
            <p:cNvSpPr txBox="1">
              <a:spLocks/>
            </p:cNvSpPr>
            <p:nvPr/>
          </p:nvSpPr>
          <p:spPr>
            <a:xfrm>
              <a:off x="7148565" y="2610859"/>
              <a:ext cx="3127858" cy="743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/>
                <a:t>Partition Model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A94D94-36E1-68B2-676D-288FA776AB1B}"/>
              </a:ext>
            </a:extLst>
          </p:cNvPr>
          <p:cNvSpPr txBox="1"/>
          <p:nvPr/>
        </p:nvSpPr>
        <p:spPr>
          <a:xfrm>
            <a:off x="6138458" y="1690688"/>
            <a:ext cx="5461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Partition Model = Applying multiple Q matrices to one MSA</a:t>
            </a:r>
          </a:p>
        </p:txBody>
      </p:sp>
    </p:spTree>
    <p:extLst>
      <p:ext uri="{BB962C8B-B14F-4D97-AF65-F5344CB8AC3E}">
        <p14:creationId xmlns:p14="http://schemas.microsoft.com/office/powerpoint/2010/main" val="172932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64E7-8FAB-7356-EB09-9BF34A3E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 (structural) Partition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98BB-C634-ED70-D02C-A3D00DBE5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31354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Partition the alignment based on structural annotations</a:t>
            </a:r>
          </a:p>
          <a:p>
            <a:pPr lvl="1"/>
            <a:r>
              <a:rPr lang="en-US" sz="2800" dirty="0"/>
              <a:t>Exposed/Surface, Buried, Uncertain</a:t>
            </a:r>
          </a:p>
          <a:p>
            <a:r>
              <a:rPr lang="en-US" sz="3200" dirty="0"/>
              <a:t>How to get structural annotations?</a:t>
            </a:r>
          </a:p>
          <a:p>
            <a:pPr lvl="1"/>
            <a:r>
              <a:rPr lang="en-US" sz="3200" dirty="0"/>
              <a:t>AlphaFold Database!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97379-6A4C-9F12-7ECF-EB782EE9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46" y="1690688"/>
            <a:ext cx="6645098" cy="1994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C466A-82FD-4650-9F3D-20B58338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465" y="3870107"/>
            <a:ext cx="2232227" cy="1140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2311D-06AB-25FE-2065-7CFCEE921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986" y="3978579"/>
            <a:ext cx="3023220" cy="2637339"/>
          </a:xfrm>
          <a:prstGeom prst="rect">
            <a:avLst/>
          </a:prstGeom>
        </p:spPr>
      </p:pic>
      <p:pic>
        <p:nvPicPr>
          <p:cNvPr id="2050" name="Picture 2" descr="AlphaFold: La Revolución en la Investigación Biológica | Blog de Crownet">
            <a:extLst>
              <a:ext uri="{FF2B5EF4-FFF2-40B4-BE49-F238E27FC236}">
                <a16:creationId xmlns:a16="http://schemas.microsoft.com/office/drawing/2014/main" id="{C06B5C34-1974-9AB6-3864-6DB9B5203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6195" r="22701" b="15899"/>
          <a:stretch>
            <a:fillRect/>
          </a:stretch>
        </p:blipFill>
        <p:spPr bwMode="auto">
          <a:xfrm>
            <a:off x="6986151" y="5099731"/>
            <a:ext cx="1873188" cy="1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6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4F9353-C3A6-D5C7-4D80-E1BA0CC15E6A}"/>
              </a:ext>
            </a:extLst>
          </p:cNvPr>
          <p:cNvSpPr txBox="1"/>
          <p:nvPr/>
        </p:nvSpPr>
        <p:spPr>
          <a:xfrm>
            <a:off x="679094" y="2705725"/>
            <a:ext cx="108338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Do Amino Acid Exchangeabilities Capture Structural Differences?</a:t>
            </a:r>
          </a:p>
        </p:txBody>
      </p:sp>
    </p:spTree>
    <p:extLst>
      <p:ext uri="{BB962C8B-B14F-4D97-AF65-F5344CB8AC3E}">
        <p14:creationId xmlns:p14="http://schemas.microsoft.com/office/powerpoint/2010/main" val="367862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A49CD9-F50A-8358-2944-34AA64E69FA1}"/>
              </a:ext>
            </a:extLst>
          </p:cNvPr>
          <p:cNvGrpSpPr/>
          <p:nvPr/>
        </p:nvGrpSpPr>
        <p:grpSpPr>
          <a:xfrm>
            <a:off x="638082" y="1428094"/>
            <a:ext cx="10915836" cy="5049376"/>
            <a:chOff x="509726" y="1808624"/>
            <a:chExt cx="10915836" cy="50493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ABEC3B-A564-CF69-0AD6-A198080F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51"/>
            <a:stretch>
              <a:fillRect/>
            </a:stretch>
          </p:blipFill>
          <p:spPr>
            <a:xfrm>
              <a:off x="509726" y="1808624"/>
              <a:ext cx="9037204" cy="50493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478306-FAFD-E2D3-478D-F8A1C13A7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03" t="21078" r="2345" b="58064"/>
            <a:stretch>
              <a:fillRect/>
            </a:stretch>
          </p:blipFill>
          <p:spPr>
            <a:xfrm>
              <a:off x="9546930" y="1910917"/>
              <a:ext cx="1878631" cy="21705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947BD1-345F-D6C9-B7F0-6C996C7A7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33" t="64551" r="2615" b="21095"/>
            <a:stretch>
              <a:fillRect/>
            </a:stretch>
          </p:blipFill>
          <p:spPr>
            <a:xfrm>
              <a:off x="9546930" y="4199434"/>
              <a:ext cx="1878632" cy="149385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E7A3DAD-53FD-DCFF-2551-E426C1CC2AA9}"/>
              </a:ext>
            </a:extLst>
          </p:cNvPr>
          <p:cNvSpPr txBox="1"/>
          <p:nvPr/>
        </p:nvSpPr>
        <p:spPr>
          <a:xfrm>
            <a:off x="638082" y="380530"/>
            <a:ext cx="108338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Yes - Even more than species</a:t>
            </a:r>
          </a:p>
        </p:txBody>
      </p:sp>
    </p:spTree>
    <p:extLst>
      <p:ext uri="{BB962C8B-B14F-4D97-AF65-F5344CB8AC3E}">
        <p14:creationId xmlns:p14="http://schemas.microsoft.com/office/powerpoint/2010/main" val="236779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210b815ceb6506e01618af2d17eefaef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dfff1f5fea1391eb144090130f045bf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BC487769-CA0E-4FC2-87E9-79825461BCDA}"/>
</file>

<file path=customXml/itemProps2.xml><?xml version="1.0" encoding="utf-8"?>
<ds:datastoreItem xmlns:ds="http://schemas.openxmlformats.org/officeDocument/2006/customXml" ds:itemID="{4219F5CA-F2B9-438A-ADA4-7755B03EB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FD023-C48C-45CA-8F24-AF0ED330A597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9c9b44d-d48b-48a9-ad98-74b425dbbcb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478</Words>
  <Application>Microsoft Office PowerPoint</Application>
  <PresentationFormat>Widescreen</PresentationFormat>
  <Paragraphs>71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Wingdings</vt:lpstr>
      <vt:lpstr>Office Theme</vt:lpstr>
      <vt:lpstr>Assessing the Effect of Protein Structure on Amino Acid Evolution</vt:lpstr>
      <vt:lpstr>Proteins</vt:lpstr>
      <vt:lpstr>Substitution Models</vt:lpstr>
      <vt:lpstr>How to infer a Substitution Model?</vt:lpstr>
      <vt:lpstr>How to apply Protein Structure to Substitution Models?</vt:lpstr>
      <vt:lpstr>Partition Model</vt:lpstr>
      <vt:lpstr>How to build a (structural) Partition Model?</vt:lpstr>
      <vt:lpstr>PowerPoint Presentation</vt:lpstr>
      <vt:lpstr>PowerPoint Presentation</vt:lpstr>
      <vt:lpstr>Exchangeabilities match expectation based on biological understanding</vt:lpstr>
      <vt:lpstr>Do Structurally Aware Models Improve Fit?</vt:lpstr>
      <vt:lpstr>PowerPoint Presentation</vt:lpstr>
      <vt:lpstr>Do Structurally Aware Partition Models Improve Phylogenetic Inference?</vt:lpstr>
      <vt:lpstr>What does it mean to “Improve” inference?  Species Tree = Phylogenetic Tree for a set of species inferred using ALL the available genetic data (MSAs)  Gene Tree = Phylogenetic Tree inferred using a single gene (MSA)  Gene Tree closer to Species Tree  Better Gene Tree</vt:lpstr>
      <vt:lpstr>Why Gene Trees?</vt:lpstr>
      <vt:lpstr>Do Structurally Aware Partition Models Improve Phylogenetic Inference? - No</vt:lpstr>
      <vt:lpstr>What does worsen gene tree inference? – Randomly removing data</vt:lpstr>
      <vt:lpstr>What Improves Gene Tree Inference? – Cleaning our Data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Goodman, Peter Wayne - (petergoodman)</dc:creator>
  <cp:lastModifiedBy>Coe, Michelle A - (macoe)</cp:lastModifiedBy>
  <cp:revision>2</cp:revision>
  <cp:lastPrinted>2026-03-24T00:02:02Z</cp:lastPrinted>
  <dcterms:created xsi:type="dcterms:W3CDTF">2026-03-23T05:37:15Z</dcterms:created>
  <dcterms:modified xsi:type="dcterms:W3CDTF">2026-04-08T23:25:35Z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